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5" r:id="rId6"/>
    <p:sldId id="267" r:id="rId7"/>
    <p:sldId id="266" r:id="rId8"/>
    <p:sldId id="269" r:id="rId9"/>
    <p:sldId id="260" r:id="rId10"/>
    <p:sldId id="272" r:id="rId11"/>
    <p:sldId id="261" r:id="rId12"/>
    <p:sldId id="262" r:id="rId13"/>
    <p:sldId id="271" r:id="rId14"/>
    <p:sldId id="270" r:id="rId15"/>
    <p:sldId id="263"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01"/>
    <p:restoredTop sz="94694"/>
  </p:normalViewPr>
  <p:slideViewPr>
    <p:cSldViewPr snapToGrid="0" snapToObjects="1">
      <p:cViewPr varScale="1">
        <p:scale>
          <a:sx n="128" d="100"/>
          <a:sy n="128" d="100"/>
        </p:scale>
        <p:origin x="5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1/11/21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2541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6822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1/11/21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92894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1/11/21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0729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1/11/21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41314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1371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13899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1041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56647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1/11/21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71247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1/11/21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05712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50">
                <a:solidFill>
                  <a:schemeClr val="tx1">
                    <a:lumMod val="75000"/>
                    <a:lumOff val="25000"/>
                  </a:schemeClr>
                </a:solidFill>
              </a:defRPr>
            </a:lvl1pPr>
          </a:lstStyle>
          <a:p>
            <a:fld id="{ED291B17-9318-49DB-B28B-6E5994AE9581}" type="datetime1">
              <a:rPr lang="en-US" smtClean="0"/>
              <a:t>1/11/21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5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5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2054542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457200" rtl="0" eaLnBrk="1" latinLnBrk="0" hangingPunct="1">
        <a:lnSpc>
          <a:spcPct val="90000"/>
        </a:lnSpc>
        <a:spcBef>
          <a:spcPct val="0"/>
        </a:spcBef>
        <a:buNone/>
        <a:defRPr sz="27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sony-semicon.co.jp/products/common/pdf/IMX377CQT_Flyer.pdf" TargetMode="External"/><Relationship Id="rId2" Type="http://schemas.openxmlformats.org/officeDocument/2006/relationships/hyperlink" Target="https://www.micasense.com/rededge-mx" TargetMode="External"/><Relationship Id="rId1" Type="http://schemas.openxmlformats.org/officeDocument/2006/relationships/slideLayout" Target="../slideLayouts/slideLayout2.xml"/><Relationship Id="rId4" Type="http://schemas.openxmlformats.org/officeDocument/2006/relationships/hyperlink" Target="https://publiclab.org/notes/Claytonb/07-09-2016/plant-health-ndvi-consumer-camera-vs-professional-multispectral-camer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1" name="Rectangle 1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0A618D8-F5B1-5F49-AF32-01078742A391}"/>
              </a:ext>
            </a:extLst>
          </p:cNvPr>
          <p:cNvSpPr>
            <a:spLocks noGrp="1"/>
          </p:cNvSpPr>
          <p:nvPr>
            <p:ph type="ctrTitle"/>
          </p:nvPr>
        </p:nvSpPr>
        <p:spPr>
          <a:xfrm>
            <a:off x="638620" y="863695"/>
            <a:ext cx="3511233" cy="3779995"/>
          </a:xfrm>
        </p:spPr>
        <p:txBody>
          <a:bodyPr anchor="ctr">
            <a:normAutofit/>
          </a:bodyPr>
          <a:lstStyle/>
          <a:p>
            <a:r>
              <a:rPr lang="en-US" dirty="0">
                <a:solidFill>
                  <a:schemeClr val="tx1"/>
                </a:solidFill>
              </a:rPr>
              <a:t>Camera for Agricultural Drone</a:t>
            </a:r>
            <a:br>
              <a:rPr lang="en-US" dirty="0">
                <a:solidFill>
                  <a:schemeClr val="tx1"/>
                </a:solidFill>
              </a:rPr>
            </a:br>
            <a:br>
              <a:rPr lang="en-US" dirty="0">
                <a:solidFill>
                  <a:schemeClr val="tx1"/>
                </a:solidFill>
              </a:rPr>
            </a:br>
            <a:r>
              <a:rPr lang="en-US" sz="1600" dirty="0">
                <a:solidFill>
                  <a:schemeClr val="tx1"/>
                </a:solidFill>
              </a:rPr>
              <a:t>Presentation By: MANISH SONI</a:t>
            </a:r>
          </a:p>
        </p:txBody>
      </p:sp>
      <p:sp>
        <p:nvSpPr>
          <p:cNvPr id="13" name="Rectangle 1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73F3DEE2-22E8-4719-B7A7-FB788F134591}"/>
              </a:ext>
            </a:extLst>
          </p:cNvPr>
          <p:cNvPicPr>
            <a:picLocks noChangeAspect="1"/>
          </p:cNvPicPr>
          <p:nvPr/>
        </p:nvPicPr>
        <p:blipFill rotWithShape="1">
          <a:blip r:embed="rId2"/>
          <a:srcRect l="5425" r="21209" b="-1"/>
          <a:stretch/>
        </p:blipFill>
        <p:spPr>
          <a:xfrm>
            <a:off x="4654295" y="10"/>
            <a:ext cx="7537705" cy="6857990"/>
          </a:xfrm>
          <a:prstGeom prst="rect">
            <a:avLst/>
          </a:prstGeom>
        </p:spPr>
      </p:pic>
    </p:spTree>
    <p:extLst>
      <p:ext uri="{BB962C8B-B14F-4D97-AF65-F5344CB8AC3E}">
        <p14:creationId xmlns:p14="http://schemas.microsoft.com/office/powerpoint/2010/main" val="203712855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698D-3B82-604E-8494-BE7C4BEC07E2}"/>
              </a:ext>
            </a:extLst>
          </p:cNvPr>
          <p:cNvSpPr>
            <a:spLocks noGrp="1"/>
          </p:cNvSpPr>
          <p:nvPr>
            <p:ph type="title"/>
          </p:nvPr>
        </p:nvSpPr>
        <p:spPr>
          <a:xfrm>
            <a:off x="581192" y="702156"/>
            <a:ext cx="11029616" cy="1638708"/>
          </a:xfrm>
        </p:spPr>
        <p:txBody>
          <a:bodyPr>
            <a:normAutofit/>
          </a:bodyPr>
          <a:lstStyle/>
          <a:p>
            <a:r>
              <a:rPr lang="en-US" dirty="0"/>
              <a:t>Motivation: Difference between </a:t>
            </a:r>
            <a:r>
              <a:rPr lang="en-US" dirty="0" err="1"/>
              <a:t>Micasense</a:t>
            </a:r>
            <a:r>
              <a:rPr lang="en-US" dirty="0"/>
              <a:t> </a:t>
            </a:r>
            <a:r>
              <a:rPr lang="en-US" dirty="0" err="1"/>
              <a:t>RedEdge</a:t>
            </a:r>
            <a:r>
              <a:rPr lang="en-US" dirty="0"/>
              <a:t> 3 (7000 </a:t>
            </a:r>
            <a:r>
              <a:rPr lang="en-US" dirty="0" err="1"/>
              <a:t>usd</a:t>
            </a:r>
            <a:r>
              <a:rPr lang="en-US" dirty="0"/>
              <a:t>)(8 cm per pixel (per band) at 120 m (~400 ft) AGL) 47.2 </a:t>
            </a:r>
            <a:r>
              <a:rPr lang="en-US" dirty="0" err="1"/>
              <a:t>Hov</a:t>
            </a:r>
            <a:r>
              <a:rPr lang="en-US" dirty="0"/>
              <a:t> vs </a:t>
            </a:r>
            <a:r>
              <a:rPr lang="en-US" b="1" dirty="0"/>
              <a:t>Canon S100 + </a:t>
            </a:r>
            <a:r>
              <a:rPr lang="en-US" b="1" dirty="0" err="1"/>
              <a:t>Midopt</a:t>
            </a:r>
            <a:r>
              <a:rPr lang="en-US" b="1" dirty="0"/>
              <a:t> filter (200 </a:t>
            </a:r>
            <a:r>
              <a:rPr lang="en-US" b="1" dirty="0" err="1"/>
              <a:t>usd</a:t>
            </a:r>
            <a:r>
              <a:rPr lang="en-US" b="1" dirty="0"/>
              <a:t>) </a:t>
            </a:r>
            <a:br>
              <a:rPr lang="en-US" b="1" dirty="0"/>
            </a:br>
            <a:endParaRPr lang="en-US" dirty="0"/>
          </a:p>
        </p:txBody>
      </p:sp>
      <p:sp>
        <p:nvSpPr>
          <p:cNvPr id="3" name="Content Placeholder 2">
            <a:extLst>
              <a:ext uri="{FF2B5EF4-FFF2-40B4-BE49-F238E27FC236}">
                <a16:creationId xmlns:a16="http://schemas.microsoft.com/office/drawing/2014/main" id="{6E4DEE0D-DF0B-544F-846A-5A3F0FA5BDC0}"/>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3007CBBA-1B0F-9D4D-8531-7A906C567658}"/>
              </a:ext>
            </a:extLst>
          </p:cNvPr>
          <p:cNvPicPr>
            <a:picLocks noChangeAspect="1"/>
          </p:cNvPicPr>
          <p:nvPr/>
        </p:nvPicPr>
        <p:blipFill>
          <a:blip r:embed="rId2"/>
          <a:stretch>
            <a:fillRect/>
          </a:stretch>
        </p:blipFill>
        <p:spPr>
          <a:xfrm>
            <a:off x="838038" y="2049597"/>
            <a:ext cx="9616945" cy="4217020"/>
          </a:xfrm>
          <a:prstGeom prst="rect">
            <a:avLst/>
          </a:prstGeom>
        </p:spPr>
      </p:pic>
    </p:spTree>
    <p:extLst>
      <p:ext uri="{BB962C8B-B14F-4D97-AF65-F5344CB8AC3E}">
        <p14:creationId xmlns:p14="http://schemas.microsoft.com/office/powerpoint/2010/main" val="2828303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70EAE-C66B-244E-AAB2-EFED7D443C2C}"/>
              </a:ext>
            </a:extLst>
          </p:cNvPr>
          <p:cNvSpPr>
            <a:spLocks noGrp="1"/>
          </p:cNvSpPr>
          <p:nvPr>
            <p:ph type="title"/>
          </p:nvPr>
        </p:nvSpPr>
        <p:spPr/>
        <p:txBody>
          <a:bodyPr/>
          <a:lstStyle/>
          <a:p>
            <a:r>
              <a:rPr lang="en-US" dirty="0"/>
              <a:t>Main camera requirement</a:t>
            </a:r>
          </a:p>
        </p:txBody>
      </p:sp>
      <p:sp>
        <p:nvSpPr>
          <p:cNvPr id="3" name="Content Placeholder 2">
            <a:extLst>
              <a:ext uri="{FF2B5EF4-FFF2-40B4-BE49-F238E27FC236}">
                <a16:creationId xmlns:a16="http://schemas.microsoft.com/office/drawing/2014/main" id="{0838D841-3DF3-7C40-A331-F3653650B32A}"/>
              </a:ext>
            </a:extLst>
          </p:cNvPr>
          <p:cNvSpPr>
            <a:spLocks noGrp="1"/>
          </p:cNvSpPr>
          <p:nvPr>
            <p:ph idx="1"/>
          </p:nvPr>
        </p:nvSpPr>
        <p:spPr/>
        <p:txBody>
          <a:bodyPr/>
          <a:lstStyle/>
          <a:p>
            <a:pPr marL="0" indent="0">
              <a:buNone/>
            </a:pPr>
            <a:r>
              <a:rPr lang="en-US" dirty="0"/>
              <a:t>Our typical camera would look like: </a:t>
            </a:r>
          </a:p>
          <a:p>
            <a:r>
              <a:rPr lang="en-US" dirty="0"/>
              <a:t>Light weight. </a:t>
            </a:r>
          </a:p>
          <a:p>
            <a:r>
              <a:rPr lang="en-US" dirty="0"/>
              <a:t>Should consume low power. </a:t>
            </a:r>
          </a:p>
          <a:p>
            <a:r>
              <a:rPr lang="en-US" dirty="0"/>
              <a:t>Should have good resolution and should work in far range. </a:t>
            </a:r>
          </a:p>
          <a:p>
            <a:r>
              <a:rPr lang="en-US" dirty="0"/>
              <a:t>Ideal operation height is 60 meters. (Maximum allowed height is 400 ft/120 meters by DoT) </a:t>
            </a:r>
          </a:p>
          <a:p>
            <a:r>
              <a:rPr lang="en-US" dirty="0"/>
              <a:t>Should have around 1 cm or 2 cm / pixel resolution on ideal operational height. </a:t>
            </a:r>
          </a:p>
          <a:p>
            <a:r>
              <a:rPr lang="en-US" dirty="0"/>
              <a:t>Should be able to capture multispectral images. </a:t>
            </a:r>
          </a:p>
          <a:p>
            <a:r>
              <a:rPr lang="en-US" dirty="0"/>
              <a:t>High FPS.</a:t>
            </a:r>
          </a:p>
          <a:p>
            <a:endParaRPr lang="en-US" dirty="0"/>
          </a:p>
        </p:txBody>
      </p:sp>
    </p:spTree>
    <p:extLst>
      <p:ext uri="{BB962C8B-B14F-4D97-AF65-F5344CB8AC3E}">
        <p14:creationId xmlns:p14="http://schemas.microsoft.com/office/powerpoint/2010/main" val="1662010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1A29B-96AB-D842-B96F-7D7F56C5BBAA}"/>
              </a:ext>
            </a:extLst>
          </p:cNvPr>
          <p:cNvSpPr>
            <a:spLocks noGrp="1"/>
          </p:cNvSpPr>
          <p:nvPr>
            <p:ph type="title"/>
          </p:nvPr>
        </p:nvSpPr>
        <p:spPr>
          <a:xfrm>
            <a:off x="581192" y="702156"/>
            <a:ext cx="11029616" cy="729079"/>
          </a:xfrm>
        </p:spPr>
        <p:txBody>
          <a:bodyPr/>
          <a:lstStyle/>
          <a:p>
            <a:r>
              <a:rPr lang="en-US" dirty="0"/>
              <a:t>Main camera design</a:t>
            </a:r>
          </a:p>
        </p:txBody>
      </p:sp>
      <p:sp>
        <p:nvSpPr>
          <p:cNvPr id="3" name="Content Placeholder 2">
            <a:extLst>
              <a:ext uri="{FF2B5EF4-FFF2-40B4-BE49-F238E27FC236}">
                <a16:creationId xmlns:a16="http://schemas.microsoft.com/office/drawing/2014/main" id="{A32D51F4-25E4-514A-99DC-0D7BD9EE8E37}"/>
              </a:ext>
            </a:extLst>
          </p:cNvPr>
          <p:cNvSpPr>
            <a:spLocks noGrp="1"/>
          </p:cNvSpPr>
          <p:nvPr>
            <p:ph idx="1"/>
          </p:nvPr>
        </p:nvSpPr>
        <p:spPr>
          <a:xfrm>
            <a:off x="566197" y="1757284"/>
            <a:ext cx="11029615" cy="4714109"/>
          </a:xfrm>
        </p:spPr>
        <p:txBody>
          <a:bodyPr>
            <a:normAutofit fontScale="92500" lnSpcReduction="10000"/>
          </a:bodyPr>
          <a:lstStyle/>
          <a:p>
            <a:pPr marL="0" indent="0" defTabSz="914400" eaLnBrk="0" fontAlgn="base" hangingPunct="0">
              <a:lnSpc>
                <a:spcPct val="100000"/>
              </a:lnSpc>
              <a:spcBef>
                <a:spcPct val="0"/>
              </a:spcBef>
              <a:spcAft>
                <a:spcPct val="0"/>
              </a:spcAft>
              <a:buClrTx/>
              <a:buSzTx/>
              <a:buNone/>
            </a:pPr>
            <a:r>
              <a:rPr lang="en-US" altLang="en-US" sz="1800" dirty="0">
                <a:solidFill>
                  <a:schemeClr val="tx1"/>
                </a:solidFill>
                <a:latin typeface="TimesNewRomanPSMT"/>
              </a:rPr>
              <a:t>Sensor Spec:</a:t>
            </a:r>
          </a:p>
          <a:p>
            <a:pPr marL="0" indent="0" defTabSz="914400" eaLnBrk="0" fontAlgn="base" hangingPunct="0">
              <a:lnSpc>
                <a:spcPct val="100000"/>
              </a:lnSpc>
              <a:spcBef>
                <a:spcPct val="0"/>
              </a:spcBef>
              <a:spcAft>
                <a:spcPct val="0"/>
              </a:spcAft>
              <a:buClrTx/>
              <a:buSzTx/>
              <a:buNone/>
            </a:pPr>
            <a:r>
              <a:rPr lang="en-US" altLang="en-US" sz="1800" dirty="0">
                <a:solidFill>
                  <a:schemeClr val="tx1"/>
                </a:solidFill>
                <a:latin typeface="TimesNewRomanPSMT"/>
              </a:rPr>
              <a:t>SONY </a:t>
            </a:r>
            <a:r>
              <a:rPr lang="en-US" altLang="en-US" sz="1800" dirty="0" err="1">
                <a:solidFill>
                  <a:schemeClr val="tx1"/>
                </a:solidFill>
                <a:latin typeface="TimesNewRomanPSMT"/>
              </a:rPr>
              <a:t>Exmor</a:t>
            </a:r>
            <a:r>
              <a:rPr lang="en-US" altLang="en-US" sz="1800" dirty="0">
                <a:solidFill>
                  <a:schemeClr val="tx1"/>
                </a:solidFill>
                <a:latin typeface="TimesNewRomanPSMT"/>
              </a:rPr>
              <a:t> IMX377: </a:t>
            </a:r>
            <a:r>
              <a:rPr lang="en-US" dirty="0"/>
              <a:t>https://</a:t>
            </a:r>
            <a:r>
              <a:rPr lang="en-US" dirty="0" err="1"/>
              <a:t>www.sony-semicon.co.jp</a:t>
            </a:r>
            <a:r>
              <a:rPr lang="en-US" dirty="0"/>
              <a:t>/products/common/pdf/IMX377CQT_Flyer.pdf </a:t>
            </a:r>
            <a:endParaRPr lang="en-US" sz="1800" dirty="0"/>
          </a:p>
          <a:p>
            <a:pPr marL="0" lvl="0" indent="0" defTabSz="914400" eaLnBrk="0" fontAlgn="base" hangingPunct="0">
              <a:lnSpc>
                <a:spcPct val="100000"/>
              </a:lnSpc>
              <a:spcBef>
                <a:spcPct val="0"/>
              </a:spcBef>
              <a:spcAft>
                <a:spcPct val="0"/>
              </a:spcAft>
              <a:buClrTx/>
              <a:buSzTx/>
              <a:buNone/>
            </a:pPr>
            <a:br>
              <a:rPr lang="en-US" altLang="en-US" sz="1800" dirty="0">
                <a:solidFill>
                  <a:schemeClr val="tx1"/>
                </a:solidFill>
                <a:latin typeface="TimesNewRomanPSMT"/>
              </a:rPr>
            </a:br>
            <a:r>
              <a:rPr lang="en-US" altLang="en-US" sz="1800" dirty="0">
                <a:solidFill>
                  <a:schemeClr val="tx1"/>
                </a:solidFill>
                <a:latin typeface="TimesNewRomanPSMT"/>
              </a:rPr>
              <a:t>4152*3062 pixels == 12.71 M pixels 	[Diagonal : 7.81 mm type 1/ 2.3” ]</a:t>
            </a:r>
            <a:endParaRPr lang="en-US" altLang="en-US" sz="1100" dirty="0">
              <a:solidFill>
                <a:schemeClr val="tx1"/>
              </a:solidFill>
            </a:endParaRPr>
          </a:p>
          <a:p>
            <a:pPr marL="0" lvl="0" indent="0" defTabSz="914400" eaLnBrk="0" fontAlgn="base" hangingPunct="0">
              <a:lnSpc>
                <a:spcPct val="100000"/>
              </a:lnSpc>
              <a:spcBef>
                <a:spcPct val="0"/>
              </a:spcBef>
              <a:spcAft>
                <a:spcPct val="0"/>
              </a:spcAft>
              <a:buClrTx/>
              <a:buSzTx/>
              <a:buNone/>
            </a:pPr>
            <a:endParaRPr lang="en-US" altLang="en-US" sz="1800" b="1" dirty="0">
              <a:solidFill>
                <a:schemeClr val="tx1"/>
              </a:solidFill>
              <a:latin typeface="TimesNewRomanPS"/>
            </a:endParaRPr>
          </a:p>
          <a:p>
            <a:pPr marL="0" lvl="0" indent="0" defTabSz="914400" eaLnBrk="0" fontAlgn="base" hangingPunct="0">
              <a:lnSpc>
                <a:spcPct val="100000"/>
              </a:lnSpc>
              <a:spcBef>
                <a:spcPct val="0"/>
              </a:spcBef>
              <a:spcAft>
                <a:spcPct val="0"/>
              </a:spcAft>
              <a:buClrTx/>
              <a:buSzTx/>
              <a:buNone/>
            </a:pPr>
            <a:r>
              <a:rPr lang="en-US" altLang="en-US" sz="1800" b="1" dirty="0">
                <a:solidFill>
                  <a:schemeClr val="tx1"/>
                </a:solidFill>
                <a:latin typeface="TimesNewRomanPS"/>
              </a:rPr>
              <a:t>Top level lens spec for our application: </a:t>
            </a:r>
            <a:endParaRPr lang="en-US" altLang="en-US" sz="1100" dirty="0">
              <a:solidFill>
                <a:schemeClr val="tx1"/>
              </a:solidFill>
            </a:endParaRPr>
          </a:p>
          <a:p>
            <a:pPr marL="0" lvl="0" indent="0" defTabSz="914400" eaLnBrk="0" fontAlgn="base" hangingPunct="0">
              <a:lnSpc>
                <a:spcPct val="100000"/>
              </a:lnSpc>
              <a:spcBef>
                <a:spcPct val="0"/>
              </a:spcBef>
              <a:spcAft>
                <a:spcPct val="0"/>
              </a:spcAft>
              <a:buClrTx/>
              <a:buSzTx/>
              <a:buNone/>
            </a:pPr>
            <a:r>
              <a:rPr lang="en-US" altLang="en-US" sz="1800" dirty="0">
                <a:solidFill>
                  <a:schemeClr val="tx1"/>
                </a:solidFill>
                <a:latin typeface="TimesNewRomanPSMT"/>
              </a:rPr>
              <a:t>Focal length= 5.5 mm </a:t>
            </a:r>
            <a:endParaRPr lang="en-US" altLang="en-US" sz="1100" dirty="0">
              <a:solidFill>
                <a:schemeClr val="tx1"/>
              </a:solidFill>
            </a:endParaRPr>
          </a:p>
          <a:p>
            <a:pPr marL="0" lvl="0" indent="0" defTabSz="914400" eaLnBrk="0" fontAlgn="base" hangingPunct="0">
              <a:lnSpc>
                <a:spcPct val="100000"/>
              </a:lnSpc>
              <a:spcBef>
                <a:spcPct val="0"/>
              </a:spcBef>
              <a:spcAft>
                <a:spcPct val="0"/>
              </a:spcAft>
              <a:buClrTx/>
              <a:buSzTx/>
              <a:buNone/>
            </a:pPr>
            <a:endParaRPr lang="en-US" altLang="en-US" sz="1800" b="1" dirty="0">
              <a:solidFill>
                <a:schemeClr val="tx1"/>
              </a:solidFill>
              <a:latin typeface="TimesNewRomanPS"/>
            </a:endParaRPr>
          </a:p>
          <a:p>
            <a:pPr marL="0" lvl="0" indent="0" defTabSz="914400" eaLnBrk="0" fontAlgn="base" hangingPunct="0">
              <a:lnSpc>
                <a:spcPct val="100000"/>
              </a:lnSpc>
              <a:spcBef>
                <a:spcPct val="0"/>
              </a:spcBef>
              <a:spcAft>
                <a:spcPct val="0"/>
              </a:spcAft>
              <a:buClrTx/>
              <a:buSzTx/>
              <a:buNone/>
            </a:pPr>
            <a:r>
              <a:rPr lang="en-US" altLang="en-US" sz="1800" b="1" dirty="0">
                <a:solidFill>
                  <a:schemeClr val="tx1"/>
                </a:solidFill>
                <a:latin typeface="TimesNewRomanPS"/>
              </a:rPr>
              <a:t>Camera spec: </a:t>
            </a:r>
            <a:endParaRPr lang="en-US" altLang="en-US" sz="1100" dirty="0">
              <a:solidFill>
                <a:schemeClr val="tx1"/>
              </a:solidFill>
            </a:endParaRPr>
          </a:p>
          <a:p>
            <a:pPr marL="0" lvl="0" indent="0" defTabSz="914400" eaLnBrk="0" fontAlgn="base" hangingPunct="0">
              <a:lnSpc>
                <a:spcPct val="100000"/>
              </a:lnSpc>
              <a:spcBef>
                <a:spcPct val="0"/>
              </a:spcBef>
              <a:spcAft>
                <a:spcPct val="0"/>
              </a:spcAft>
              <a:buClrTx/>
              <a:buSzTx/>
              <a:buNone/>
            </a:pPr>
            <a:r>
              <a:rPr lang="en-US" altLang="en-US" sz="1800" dirty="0">
                <a:solidFill>
                  <a:schemeClr val="tx1"/>
                </a:solidFill>
                <a:latin typeface="TimesNewRomanPSMT"/>
              </a:rPr>
              <a:t>Pixel pitch= 1.55 microns</a:t>
            </a:r>
            <a:br>
              <a:rPr lang="en-US" altLang="en-US" sz="1800" dirty="0">
                <a:solidFill>
                  <a:schemeClr val="tx1"/>
                </a:solidFill>
                <a:latin typeface="TimesNewRomanPSMT"/>
              </a:rPr>
            </a:br>
            <a:r>
              <a:rPr lang="en-US" altLang="en-US" sz="1800" dirty="0">
                <a:solidFill>
                  <a:schemeClr val="tx1"/>
                </a:solidFill>
                <a:latin typeface="TimesNewRomanPSMT"/>
              </a:rPr>
              <a:t>Number of detectors: 4152 *3062 (W*L) Dimension of detectors: 6.435 mm x 4.746 mm </a:t>
            </a:r>
          </a:p>
          <a:p>
            <a:pPr marL="0" lvl="0" indent="0" defTabSz="914400" eaLnBrk="0" fontAlgn="base" hangingPunct="0">
              <a:lnSpc>
                <a:spcPct val="100000"/>
              </a:lnSpc>
              <a:spcBef>
                <a:spcPct val="0"/>
              </a:spcBef>
              <a:spcAft>
                <a:spcPct val="0"/>
              </a:spcAft>
              <a:buClrTx/>
              <a:buSzTx/>
              <a:buNone/>
            </a:pPr>
            <a:endParaRPr lang="en-US" altLang="en-US" sz="1100" dirty="0">
              <a:solidFill>
                <a:schemeClr val="tx1"/>
              </a:solidFill>
            </a:endParaRPr>
          </a:p>
          <a:p>
            <a:pPr marL="0" lvl="0" indent="0" defTabSz="914400" eaLnBrk="0" fontAlgn="base" hangingPunct="0">
              <a:lnSpc>
                <a:spcPct val="100000"/>
              </a:lnSpc>
              <a:spcBef>
                <a:spcPct val="0"/>
              </a:spcBef>
              <a:spcAft>
                <a:spcPct val="0"/>
              </a:spcAft>
              <a:buClrTx/>
              <a:buSzTx/>
              <a:buNone/>
            </a:pPr>
            <a:r>
              <a:rPr lang="en-US" altLang="en-US" sz="1800" b="1" dirty="0">
                <a:solidFill>
                  <a:schemeClr val="tx1"/>
                </a:solidFill>
                <a:latin typeface="TimesNewRomanPS"/>
              </a:rPr>
              <a:t>FOV: </a:t>
            </a:r>
            <a:endParaRPr lang="en-US" altLang="en-US" sz="1100" dirty="0">
              <a:solidFill>
                <a:schemeClr val="tx1"/>
              </a:solidFill>
            </a:endParaRPr>
          </a:p>
          <a:p>
            <a:pPr marL="0" lvl="0" indent="0" defTabSz="914400" eaLnBrk="0" fontAlgn="base" hangingPunct="0">
              <a:lnSpc>
                <a:spcPct val="100000"/>
              </a:lnSpc>
              <a:spcBef>
                <a:spcPct val="0"/>
              </a:spcBef>
              <a:spcAft>
                <a:spcPct val="0"/>
              </a:spcAft>
              <a:buClrTx/>
              <a:buSzTx/>
              <a:buNone/>
            </a:pPr>
            <a:r>
              <a:rPr lang="en-US" altLang="en-US" sz="1800" dirty="0">
                <a:solidFill>
                  <a:schemeClr val="tx1"/>
                </a:solidFill>
                <a:latin typeface="TimesNewRomanPSMT"/>
              </a:rPr>
              <a:t>Horizontal </a:t>
            </a:r>
            <a:r>
              <a:rPr lang="en-US" altLang="en-US" sz="1800" dirty="0" err="1">
                <a:solidFill>
                  <a:schemeClr val="tx1"/>
                </a:solidFill>
                <a:latin typeface="TimesNewRomanPSMT"/>
              </a:rPr>
              <a:t>fov</a:t>
            </a:r>
            <a:r>
              <a:rPr lang="en-US" altLang="en-US" sz="1800" dirty="0">
                <a:solidFill>
                  <a:schemeClr val="tx1"/>
                </a:solidFill>
                <a:latin typeface="TimesNewRomanPSMT"/>
              </a:rPr>
              <a:t>= 6.435/5.5mm = </a:t>
            </a:r>
            <a:r>
              <a:rPr lang="en-US" altLang="en-US" sz="1800" b="1" dirty="0">
                <a:solidFill>
                  <a:schemeClr val="tx1"/>
                </a:solidFill>
                <a:latin typeface="TimesNewRomanPSMT"/>
              </a:rPr>
              <a:t>50 degree </a:t>
            </a:r>
          </a:p>
          <a:p>
            <a:pPr marL="0" lvl="0" indent="0" defTabSz="914400" eaLnBrk="0" fontAlgn="base" hangingPunct="0">
              <a:lnSpc>
                <a:spcPct val="100000"/>
              </a:lnSpc>
              <a:spcBef>
                <a:spcPct val="0"/>
              </a:spcBef>
              <a:spcAft>
                <a:spcPct val="0"/>
              </a:spcAft>
              <a:buClrTx/>
              <a:buSzTx/>
              <a:buNone/>
            </a:pPr>
            <a:r>
              <a:rPr lang="en-US" altLang="en-US" sz="1800" dirty="0">
                <a:solidFill>
                  <a:schemeClr val="tx1"/>
                </a:solidFill>
                <a:latin typeface="TimesNewRomanPSMT"/>
              </a:rPr>
              <a:t>Vertical </a:t>
            </a:r>
            <a:r>
              <a:rPr lang="en-US" altLang="en-US" sz="1800" dirty="0" err="1">
                <a:solidFill>
                  <a:schemeClr val="tx1"/>
                </a:solidFill>
                <a:latin typeface="TimesNewRomanPSMT"/>
              </a:rPr>
              <a:t>fov</a:t>
            </a:r>
            <a:r>
              <a:rPr lang="en-US" altLang="en-US" sz="1800" dirty="0">
                <a:solidFill>
                  <a:schemeClr val="tx1"/>
                </a:solidFill>
                <a:latin typeface="TimesNewRomanPSMT"/>
              </a:rPr>
              <a:t>= 4.746/5.5 = </a:t>
            </a:r>
            <a:r>
              <a:rPr lang="en-US" altLang="en-US" sz="1800" b="1" dirty="0">
                <a:solidFill>
                  <a:schemeClr val="tx1"/>
                </a:solidFill>
                <a:latin typeface="TimesNewRomanPSMT"/>
              </a:rPr>
              <a:t>40 degree </a:t>
            </a:r>
            <a:endParaRPr lang="en-US" altLang="en-US" sz="1100" b="1" dirty="0">
              <a:solidFill>
                <a:schemeClr val="tx1"/>
              </a:solidFill>
            </a:endParaRPr>
          </a:p>
          <a:p>
            <a:pPr marL="0" lvl="0" indent="0" defTabSz="914400" eaLnBrk="0" fontAlgn="base" hangingPunct="0">
              <a:lnSpc>
                <a:spcPct val="100000"/>
              </a:lnSpc>
              <a:spcBef>
                <a:spcPct val="0"/>
              </a:spcBef>
              <a:spcAft>
                <a:spcPct val="0"/>
              </a:spcAft>
              <a:buClrTx/>
              <a:buSzTx/>
              <a:buNone/>
            </a:pPr>
            <a:r>
              <a:rPr lang="en-US" altLang="en-US" sz="2800" dirty="0">
                <a:solidFill>
                  <a:schemeClr val="tx1"/>
                </a:solidFill>
                <a:latin typeface="Arial" panose="020B0604020202020204" pitchFamily="34" charset="0"/>
              </a:rPr>
              <a:t>  </a:t>
            </a:r>
            <a:r>
              <a:rPr lang="en-US" altLang="en-US" dirty="0">
                <a:solidFill>
                  <a:schemeClr val="tx1"/>
                </a:solidFill>
                <a:latin typeface="Arial" panose="020B0604020202020204" pitchFamily="34" charset="0"/>
              </a:rPr>
              <a:t>                              </a:t>
            </a:r>
            <a:r>
              <a:rPr lang="en-US" altLang="en-US" sz="2800" dirty="0">
                <a:solidFill>
                  <a:schemeClr val="tx1"/>
                </a:solidFill>
                <a:latin typeface="Arial" panose="020B0604020202020204" pitchFamily="34" charset="0"/>
              </a:rPr>
              <a:t>   </a:t>
            </a:r>
            <a:r>
              <a:rPr lang="en-US" altLang="en-US" dirty="0">
                <a:solidFill>
                  <a:schemeClr val="tx1"/>
                </a:solidFill>
                <a:latin typeface="Arial" panose="020B0604020202020204" pitchFamily="34" charset="0"/>
              </a:rPr>
              <a:t>                       </a:t>
            </a:r>
            <a:r>
              <a:rPr lang="en-US" altLang="en-US" sz="2800" dirty="0">
                <a:solidFill>
                  <a:schemeClr val="tx1"/>
                </a:solidFill>
                <a:latin typeface="Arial" panose="020B0604020202020204" pitchFamily="34" charset="0"/>
              </a:rPr>
              <a:t>   </a:t>
            </a:r>
            <a:r>
              <a:rPr lang="en-US" altLang="en-US" dirty="0">
                <a:solidFill>
                  <a:schemeClr val="tx1"/>
                </a:solidFill>
                <a:latin typeface="Arial" panose="020B0604020202020204" pitchFamily="34" charset="0"/>
              </a:rPr>
              <a:t>                  </a:t>
            </a:r>
            <a:r>
              <a:rPr lang="en-US" altLang="en-US" sz="2800" dirty="0">
                <a:solidFill>
                  <a:schemeClr val="tx1"/>
                </a:solidFill>
                <a:latin typeface="Arial" panose="020B0604020202020204" pitchFamily="34" charset="0"/>
              </a:rPr>
              <a:t>   </a:t>
            </a:r>
            <a:r>
              <a:rPr lang="en-US" altLang="en-US" dirty="0">
                <a:solidFill>
                  <a:schemeClr val="tx1"/>
                </a:solidFill>
                <a:latin typeface="Arial" panose="020B0604020202020204" pitchFamily="34" charset="0"/>
              </a:rPr>
              <a:t>                                                           </a:t>
            </a:r>
            <a:r>
              <a:rPr lang="en-US" altLang="en-US" sz="2800" dirty="0">
                <a:solidFill>
                  <a:schemeClr val="tx1"/>
                </a:solidFill>
                <a:latin typeface="Arial" panose="020B0604020202020204" pitchFamily="34" charset="0"/>
              </a:rPr>
              <a:t>   </a:t>
            </a:r>
            <a:r>
              <a:rPr lang="en-US" altLang="en-US" dirty="0">
                <a:solidFill>
                  <a:schemeClr val="tx1"/>
                </a:solidFill>
                <a:latin typeface="Arial" panose="020B0604020202020204" pitchFamily="34" charset="0"/>
              </a:rPr>
              <a:t>                                        </a:t>
            </a:r>
            <a:r>
              <a:rPr lang="en-US" altLang="en-US" sz="2800" dirty="0">
                <a:solidFill>
                  <a:schemeClr val="tx1"/>
                </a:solidFill>
                <a:latin typeface="Arial" panose="020B0604020202020204" pitchFamily="34" charset="0"/>
              </a:rPr>
              <a:t>   </a:t>
            </a:r>
            <a:r>
              <a:rPr lang="en-US" altLang="en-US" dirty="0">
                <a:solidFill>
                  <a:schemeClr val="tx1"/>
                </a:solidFill>
                <a:latin typeface="Arial" panose="020B0604020202020204" pitchFamily="34" charset="0"/>
              </a:rPr>
              <a:t>              </a:t>
            </a:r>
            <a:r>
              <a:rPr lang="en-US" altLang="en-US" sz="2800" dirty="0">
                <a:solidFill>
                  <a:schemeClr val="tx1"/>
                </a:solidFill>
                <a:latin typeface="Arial" panose="020B0604020202020204" pitchFamily="34" charset="0"/>
              </a:rPr>
              <a:t> </a:t>
            </a:r>
          </a:p>
          <a:p>
            <a:pPr marL="0" lvl="0" indent="0" defTabSz="914400" eaLnBrk="0" fontAlgn="base" hangingPunct="0">
              <a:lnSpc>
                <a:spcPct val="100000"/>
              </a:lnSpc>
              <a:spcBef>
                <a:spcPct val="0"/>
              </a:spcBef>
              <a:spcAft>
                <a:spcPct val="0"/>
              </a:spcAft>
              <a:buClrTx/>
              <a:buSzTx/>
              <a:buNone/>
            </a:pPr>
            <a:r>
              <a:rPr lang="en-US" altLang="en-US" sz="1800" dirty="0">
                <a:solidFill>
                  <a:schemeClr val="tx1"/>
                </a:solidFill>
                <a:latin typeface="TimesNewRomanPSMT"/>
              </a:rPr>
              <a:t>Angular per pixel = 1.55/5.5= 0.28 </a:t>
            </a:r>
            <a:r>
              <a:rPr lang="en-US" altLang="en-US" sz="1800" dirty="0" err="1">
                <a:solidFill>
                  <a:schemeClr val="tx1"/>
                </a:solidFill>
                <a:latin typeface="TimesNewRomanPSMT"/>
              </a:rPr>
              <a:t>mRad</a:t>
            </a:r>
            <a:br>
              <a:rPr lang="en-US" altLang="en-US" sz="1800" dirty="0">
                <a:solidFill>
                  <a:schemeClr val="tx1"/>
                </a:solidFill>
                <a:latin typeface="TimesNewRomanPSMT"/>
              </a:rPr>
            </a:br>
            <a:r>
              <a:rPr lang="en-US" altLang="en-US" sz="1800" dirty="0">
                <a:solidFill>
                  <a:schemeClr val="tx1"/>
                </a:solidFill>
                <a:latin typeface="TimesNewRomanPSMT"/>
              </a:rPr>
              <a:t>Pixel size over 60 m= ((1.55 * e-6)*60)/5.5 mm= </a:t>
            </a:r>
            <a:r>
              <a:rPr lang="en-US" altLang="en-US" sz="1800" b="1" dirty="0">
                <a:solidFill>
                  <a:schemeClr val="tx1"/>
                </a:solidFill>
                <a:latin typeface="TimesNewRomanPS"/>
              </a:rPr>
              <a:t>1.69 cm/pixel </a:t>
            </a:r>
            <a:endParaRPr lang="en-US" altLang="en-US" sz="2800" dirty="0">
              <a:solidFill>
                <a:schemeClr val="tx1"/>
              </a:solidFill>
              <a:latin typeface="Arial" panose="020B0604020202020204" pitchFamily="34" charset="0"/>
            </a:endParaRPr>
          </a:p>
          <a:p>
            <a:endParaRPr lang="en-US" dirty="0"/>
          </a:p>
        </p:txBody>
      </p:sp>
      <p:pic>
        <p:nvPicPr>
          <p:cNvPr id="1035" name="Picture 11" descr="page2image38531840">
            <a:extLst>
              <a:ext uri="{FF2B5EF4-FFF2-40B4-BE49-F238E27FC236}">
                <a16:creationId xmlns:a16="http://schemas.microsoft.com/office/drawing/2014/main" id="{A20EB68B-28DB-4644-810D-2B9ED2920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8203" y="3845528"/>
            <a:ext cx="1130300" cy="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ge2image38527808">
            <a:extLst>
              <a:ext uri="{FF2B5EF4-FFF2-40B4-BE49-F238E27FC236}">
                <a16:creationId xmlns:a16="http://schemas.microsoft.com/office/drawing/2014/main" id="{71552994-E886-6449-B7E6-AD6534457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9203" y="3845528"/>
            <a:ext cx="889000" cy="1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057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64964-B02B-DC43-AA53-215F8314BDF5}"/>
              </a:ext>
            </a:extLst>
          </p:cNvPr>
          <p:cNvSpPr>
            <a:spLocks noGrp="1"/>
          </p:cNvSpPr>
          <p:nvPr>
            <p:ph type="title"/>
          </p:nvPr>
        </p:nvSpPr>
        <p:spPr>
          <a:xfrm>
            <a:off x="581192" y="702155"/>
            <a:ext cx="11029616" cy="1896669"/>
          </a:xfrm>
        </p:spPr>
        <p:txBody>
          <a:bodyPr>
            <a:normAutofit/>
          </a:bodyPr>
          <a:lstStyle/>
          <a:p>
            <a:r>
              <a:rPr lang="en-US" dirty="0" err="1"/>
              <a:t>MidOpt</a:t>
            </a:r>
            <a:r>
              <a:rPr lang="en-US" dirty="0"/>
              <a:t> DB 660/850 filter </a:t>
            </a:r>
            <a:br>
              <a:rPr lang="en-US" dirty="0"/>
            </a:br>
            <a:r>
              <a:rPr lang="en-US" dirty="0"/>
              <a:t>(Useful Range : 645-675nm, 830-870nm)</a:t>
            </a:r>
            <a:br>
              <a:rPr lang="en-US" dirty="0"/>
            </a:br>
            <a:r>
              <a:rPr lang="en-US" dirty="0"/>
              <a:t>reflected red light (660nm)</a:t>
            </a:r>
            <a:br>
              <a:rPr lang="en-US" dirty="0"/>
            </a:br>
            <a:r>
              <a:rPr lang="en-US" dirty="0"/>
              <a:t>infrared light (850nm)</a:t>
            </a:r>
          </a:p>
        </p:txBody>
      </p:sp>
      <p:pic>
        <p:nvPicPr>
          <p:cNvPr id="5" name="Content Placeholder 4" descr="A screenshot of a computer&#10;&#10;Description automatically generated">
            <a:extLst>
              <a:ext uri="{FF2B5EF4-FFF2-40B4-BE49-F238E27FC236}">
                <a16:creationId xmlns:a16="http://schemas.microsoft.com/office/drawing/2014/main" id="{2DA47905-52F2-E149-A02A-19A5C55061EE}"/>
              </a:ext>
            </a:extLst>
          </p:cNvPr>
          <p:cNvPicPr>
            <a:picLocks noGrp="1" noChangeAspect="1"/>
          </p:cNvPicPr>
          <p:nvPr>
            <p:ph idx="1"/>
          </p:nvPr>
        </p:nvPicPr>
        <p:blipFill>
          <a:blip r:embed="rId2"/>
          <a:stretch>
            <a:fillRect/>
          </a:stretch>
        </p:blipFill>
        <p:spPr>
          <a:xfrm>
            <a:off x="1396844" y="2598825"/>
            <a:ext cx="4307157" cy="3428497"/>
          </a:xfrm>
        </p:spPr>
      </p:pic>
      <p:pic>
        <p:nvPicPr>
          <p:cNvPr id="7" name="Picture 6" descr="A close up of a screen&#10;&#10;Description automatically generated">
            <a:extLst>
              <a:ext uri="{FF2B5EF4-FFF2-40B4-BE49-F238E27FC236}">
                <a16:creationId xmlns:a16="http://schemas.microsoft.com/office/drawing/2014/main" id="{6061FE2C-D6B8-FE4E-BFD0-F5638BB21C2A}"/>
              </a:ext>
            </a:extLst>
          </p:cNvPr>
          <p:cNvPicPr>
            <a:picLocks noChangeAspect="1"/>
          </p:cNvPicPr>
          <p:nvPr/>
        </p:nvPicPr>
        <p:blipFill>
          <a:blip r:embed="rId3"/>
          <a:stretch>
            <a:fillRect/>
          </a:stretch>
        </p:blipFill>
        <p:spPr>
          <a:xfrm>
            <a:off x="7447466" y="2598825"/>
            <a:ext cx="2159000" cy="3530600"/>
          </a:xfrm>
          <a:prstGeom prst="rect">
            <a:avLst/>
          </a:prstGeom>
        </p:spPr>
      </p:pic>
    </p:spTree>
    <p:extLst>
      <p:ext uri="{BB962C8B-B14F-4D97-AF65-F5344CB8AC3E}">
        <p14:creationId xmlns:p14="http://schemas.microsoft.com/office/powerpoint/2010/main" val="1670164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4CB03-1AC0-B74B-BD56-D2DFDD1D5131}"/>
              </a:ext>
            </a:extLst>
          </p:cNvPr>
          <p:cNvSpPr>
            <a:spLocks noGrp="1"/>
          </p:cNvSpPr>
          <p:nvPr>
            <p:ph type="title"/>
          </p:nvPr>
        </p:nvSpPr>
        <p:spPr/>
        <p:txBody>
          <a:bodyPr/>
          <a:lstStyle/>
          <a:p>
            <a:r>
              <a:rPr lang="en-US" dirty="0"/>
              <a:t>Commercial options</a:t>
            </a:r>
          </a:p>
        </p:txBody>
      </p:sp>
      <p:sp>
        <p:nvSpPr>
          <p:cNvPr id="3" name="Content Placeholder 2">
            <a:extLst>
              <a:ext uri="{FF2B5EF4-FFF2-40B4-BE49-F238E27FC236}">
                <a16:creationId xmlns:a16="http://schemas.microsoft.com/office/drawing/2014/main" id="{0E3DEE84-4B85-4B41-86CF-CEB9B7555B4D}"/>
              </a:ext>
            </a:extLst>
          </p:cNvPr>
          <p:cNvSpPr>
            <a:spLocks noGrp="1"/>
          </p:cNvSpPr>
          <p:nvPr>
            <p:ph idx="1"/>
          </p:nvPr>
        </p:nvSpPr>
        <p:spPr/>
        <p:txBody>
          <a:bodyPr/>
          <a:lstStyle/>
          <a:p>
            <a:r>
              <a:rPr lang="en-US" dirty="0" err="1"/>
              <a:t>Sentera</a:t>
            </a:r>
            <a:r>
              <a:rPr lang="en-US" dirty="0"/>
              <a:t> Double 4k</a:t>
            </a:r>
          </a:p>
          <a:p>
            <a:r>
              <a:rPr lang="en-US" dirty="0"/>
              <a:t>Sensors 12.3MP BSI CMOS • Sony </a:t>
            </a:r>
            <a:r>
              <a:rPr lang="en-US" dirty="0" err="1"/>
              <a:t>Exmor</a:t>
            </a:r>
            <a:r>
              <a:rPr lang="en-US" dirty="0"/>
              <a:t> R™ IMX377</a:t>
            </a:r>
          </a:p>
          <a:p>
            <a:r>
              <a:rPr lang="en-US" dirty="0"/>
              <a:t> Sensor Spectral bands </a:t>
            </a:r>
          </a:p>
          <a:p>
            <a:r>
              <a:rPr lang="en-US" dirty="0"/>
              <a:t>NDVI • Red: 625nm x 100nm width • NIR: 850nm x 40nm width</a:t>
            </a:r>
          </a:p>
          <a:p>
            <a:r>
              <a:rPr lang="en-US" dirty="0"/>
              <a:t>NDRE • Red Edge: 720nm x 40nm width • NIR 840nm x 20nm width</a:t>
            </a:r>
          </a:p>
          <a:p>
            <a:r>
              <a:rPr lang="en-US" dirty="0"/>
              <a:t>Data capture 12.3MP Stills 4K Ultra HD video @ 30fps 1080p/720p Video • H.264 encoding</a:t>
            </a:r>
          </a:p>
          <a:p>
            <a:r>
              <a:rPr lang="en-US" dirty="0"/>
              <a:t>Field of view: 60° HFOV (4K Stills / Video) 1080p ranges 30° - 60° HFOV</a:t>
            </a:r>
          </a:p>
          <a:p>
            <a:endParaRPr lang="en-US" dirty="0"/>
          </a:p>
        </p:txBody>
      </p:sp>
      <p:pic>
        <p:nvPicPr>
          <p:cNvPr id="5" name="Picture 4" descr="A close up of electronics&#10;&#10;Description automatically generated">
            <a:extLst>
              <a:ext uri="{FF2B5EF4-FFF2-40B4-BE49-F238E27FC236}">
                <a16:creationId xmlns:a16="http://schemas.microsoft.com/office/drawing/2014/main" id="{50D969F3-D870-654B-BA42-4B34653D6849}"/>
              </a:ext>
            </a:extLst>
          </p:cNvPr>
          <p:cNvPicPr>
            <a:picLocks noChangeAspect="1"/>
          </p:cNvPicPr>
          <p:nvPr/>
        </p:nvPicPr>
        <p:blipFill>
          <a:blip r:embed="rId2"/>
          <a:stretch>
            <a:fillRect/>
          </a:stretch>
        </p:blipFill>
        <p:spPr>
          <a:xfrm>
            <a:off x="6812156" y="230732"/>
            <a:ext cx="4049132" cy="3320288"/>
          </a:xfrm>
          <a:prstGeom prst="rect">
            <a:avLst/>
          </a:prstGeom>
        </p:spPr>
      </p:pic>
    </p:spTree>
    <p:extLst>
      <p:ext uri="{BB962C8B-B14F-4D97-AF65-F5344CB8AC3E}">
        <p14:creationId xmlns:p14="http://schemas.microsoft.com/office/powerpoint/2010/main" val="2940650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4A10-D054-B240-8652-50F8CD8E2DB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A9F8CD2-2E6A-8E4A-8F8D-D5B993B5138E}"/>
              </a:ext>
            </a:extLst>
          </p:cNvPr>
          <p:cNvSpPr>
            <a:spLocks noGrp="1"/>
          </p:cNvSpPr>
          <p:nvPr>
            <p:ph idx="1"/>
          </p:nvPr>
        </p:nvSpPr>
        <p:spPr/>
        <p:txBody>
          <a:bodyPr/>
          <a:lstStyle/>
          <a:p>
            <a:r>
              <a:rPr lang="en-US" dirty="0"/>
              <a:t>As we have seen above, we wanted to have a camera for our agricultural analysis setup, and we tried to set our specification and have found reliable sensor and lens for the application. </a:t>
            </a:r>
          </a:p>
          <a:p>
            <a:endParaRPr lang="en-US" dirty="0"/>
          </a:p>
        </p:txBody>
      </p:sp>
    </p:spTree>
    <p:extLst>
      <p:ext uri="{BB962C8B-B14F-4D97-AF65-F5344CB8AC3E}">
        <p14:creationId xmlns:p14="http://schemas.microsoft.com/office/powerpoint/2010/main" val="3128076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59D07-0EB0-7B4B-ABE8-1DDB5341A6C0}"/>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05D9CD22-6BA5-B743-AE76-0F02D5494473}"/>
              </a:ext>
            </a:extLst>
          </p:cNvPr>
          <p:cNvSpPr>
            <a:spLocks noGrp="1"/>
          </p:cNvSpPr>
          <p:nvPr>
            <p:ph idx="1"/>
          </p:nvPr>
        </p:nvSpPr>
        <p:spPr/>
        <p:txBody>
          <a:bodyPr/>
          <a:lstStyle/>
          <a:p>
            <a:r>
              <a:rPr lang="en-US" dirty="0">
                <a:hlinkClick r:id="rId2"/>
              </a:rPr>
              <a:t>https://www.micasense.com/rededge-mx</a:t>
            </a:r>
            <a:endParaRPr lang="en-US" dirty="0"/>
          </a:p>
          <a:p>
            <a:r>
              <a:rPr lang="en-US" dirty="0">
                <a:hlinkClick r:id="rId3"/>
              </a:rPr>
              <a:t>https://www.sony-semicon.co.jp/products/common/pdf/IMX377CQT_Flyer.pdf</a:t>
            </a:r>
            <a:endParaRPr lang="en-US" dirty="0"/>
          </a:p>
          <a:p>
            <a:r>
              <a:rPr lang="en-US" dirty="0">
                <a:hlinkClick r:id="rId4"/>
              </a:rPr>
              <a:t>https://publiclab.org/notes/Claytonb/07-09-2016/plant-health-ndvi-consumer-camera-vs-professional-multispectral-camera</a:t>
            </a:r>
            <a:r>
              <a:rPr lang="en-US" dirty="0"/>
              <a:t> </a:t>
            </a:r>
          </a:p>
          <a:p>
            <a:endParaRPr lang="en-US" dirty="0"/>
          </a:p>
          <a:p>
            <a:endParaRPr lang="en-US" dirty="0"/>
          </a:p>
        </p:txBody>
      </p:sp>
    </p:spTree>
    <p:extLst>
      <p:ext uri="{BB962C8B-B14F-4D97-AF65-F5344CB8AC3E}">
        <p14:creationId xmlns:p14="http://schemas.microsoft.com/office/powerpoint/2010/main" val="3163770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35BB4-7275-1946-B1BB-F40846AB7952}"/>
              </a:ext>
            </a:extLst>
          </p:cNvPr>
          <p:cNvSpPr>
            <a:spLocks noGrp="1"/>
          </p:cNvSpPr>
          <p:nvPr>
            <p:ph type="title"/>
          </p:nvPr>
        </p:nvSpPr>
        <p:spPr/>
        <p:txBody>
          <a:bodyPr/>
          <a:lstStyle/>
          <a:p>
            <a:r>
              <a:rPr lang="en-US" dirty="0"/>
              <a:t>A Little Background about agricultural drones</a:t>
            </a:r>
          </a:p>
        </p:txBody>
      </p:sp>
      <p:sp>
        <p:nvSpPr>
          <p:cNvPr id="3" name="Content Placeholder 2">
            <a:extLst>
              <a:ext uri="{FF2B5EF4-FFF2-40B4-BE49-F238E27FC236}">
                <a16:creationId xmlns:a16="http://schemas.microsoft.com/office/drawing/2014/main" id="{526DC992-4BCD-424E-B7DC-33024534ABBD}"/>
              </a:ext>
            </a:extLst>
          </p:cNvPr>
          <p:cNvSpPr>
            <a:spLocks noGrp="1"/>
          </p:cNvSpPr>
          <p:nvPr>
            <p:ph idx="1"/>
          </p:nvPr>
        </p:nvSpPr>
        <p:spPr/>
        <p:txBody>
          <a:bodyPr>
            <a:normAutofit/>
          </a:bodyPr>
          <a:lstStyle/>
          <a:p>
            <a:pPr marL="0" indent="0">
              <a:buNone/>
            </a:pPr>
            <a:r>
              <a:rPr lang="en-US" dirty="0"/>
              <a:t>Drones are increasingly becoming helpful in agricultural operations, to increase crop production in precision agriculture.</a:t>
            </a:r>
          </a:p>
          <a:p>
            <a:pPr marL="0" indent="0">
              <a:buNone/>
            </a:pPr>
            <a:endParaRPr lang="en-US" dirty="0"/>
          </a:p>
          <a:p>
            <a:r>
              <a:rPr lang="en-US" dirty="0"/>
              <a:t>Crop Spraying and Spot Spraying</a:t>
            </a:r>
          </a:p>
          <a:p>
            <a:r>
              <a:rPr lang="en-US" dirty="0"/>
              <a:t>Seed planting</a:t>
            </a:r>
          </a:p>
          <a:p>
            <a:r>
              <a:rPr lang="en-US" dirty="0"/>
              <a:t>Soil Analysis</a:t>
            </a:r>
          </a:p>
          <a:p>
            <a:r>
              <a:rPr lang="en-US" dirty="0"/>
              <a:t>Monitoring crop Growth</a:t>
            </a:r>
          </a:p>
          <a:p>
            <a:r>
              <a:rPr lang="en-US" dirty="0"/>
              <a:t> We want to use a camera setup over a drone to help monitor the farm. It may help us in better Crop yields and farm efficiency because of detection of irrigation problem, soil variation, pest and fungal infestation.</a:t>
            </a:r>
          </a:p>
          <a:p>
            <a:endParaRPr lang="en-US" dirty="0"/>
          </a:p>
        </p:txBody>
      </p:sp>
    </p:spTree>
    <p:extLst>
      <p:ext uri="{BB962C8B-B14F-4D97-AF65-F5344CB8AC3E}">
        <p14:creationId xmlns:p14="http://schemas.microsoft.com/office/powerpoint/2010/main" val="4282716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00A59-F2DF-D740-9874-30C5F1E8E370}"/>
              </a:ext>
            </a:extLst>
          </p:cNvPr>
          <p:cNvSpPr>
            <a:spLocks noGrp="1"/>
          </p:cNvSpPr>
          <p:nvPr>
            <p:ph type="title"/>
          </p:nvPr>
        </p:nvSpPr>
        <p:spPr>
          <a:xfrm>
            <a:off x="581192" y="642551"/>
            <a:ext cx="11029616" cy="1248325"/>
          </a:xfrm>
        </p:spPr>
        <p:txBody>
          <a:bodyPr/>
          <a:lstStyle/>
          <a:p>
            <a:r>
              <a:rPr lang="en-US" dirty="0"/>
              <a:t>Problem statement </a:t>
            </a:r>
          </a:p>
        </p:txBody>
      </p:sp>
      <p:sp>
        <p:nvSpPr>
          <p:cNvPr id="3" name="Content Placeholder 2">
            <a:extLst>
              <a:ext uri="{FF2B5EF4-FFF2-40B4-BE49-F238E27FC236}">
                <a16:creationId xmlns:a16="http://schemas.microsoft.com/office/drawing/2014/main" id="{2BC439A6-419B-1549-B472-81CF2B6E2A9E}"/>
              </a:ext>
            </a:extLst>
          </p:cNvPr>
          <p:cNvSpPr>
            <a:spLocks noGrp="1"/>
          </p:cNvSpPr>
          <p:nvPr>
            <p:ph idx="1"/>
          </p:nvPr>
        </p:nvSpPr>
        <p:spPr>
          <a:xfrm>
            <a:off x="581192" y="1535508"/>
            <a:ext cx="11029615" cy="2095808"/>
          </a:xfrm>
        </p:spPr>
        <p:txBody>
          <a:bodyPr/>
          <a:lstStyle/>
          <a:p>
            <a:r>
              <a:rPr lang="en-US" dirty="0"/>
              <a:t>We want to use a camera setup over a drone to help monitor the farm. It may help us in better Crop yields and farm efficiency because of detection of irrigation problem, soil variation, pest and fungal infestation</a:t>
            </a:r>
          </a:p>
        </p:txBody>
      </p:sp>
    </p:spTree>
    <p:extLst>
      <p:ext uri="{BB962C8B-B14F-4D97-AF65-F5344CB8AC3E}">
        <p14:creationId xmlns:p14="http://schemas.microsoft.com/office/powerpoint/2010/main" val="3103796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DD347-98F6-5A4F-A3AB-F52CA80A281E}"/>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71968C8E-8603-C84E-8A13-2E8A7C55C923}"/>
              </a:ext>
            </a:extLst>
          </p:cNvPr>
          <p:cNvSpPr>
            <a:spLocks noGrp="1"/>
          </p:cNvSpPr>
          <p:nvPr>
            <p:ph idx="1"/>
          </p:nvPr>
        </p:nvSpPr>
        <p:spPr>
          <a:xfrm>
            <a:off x="490880" y="1332639"/>
            <a:ext cx="11029615" cy="3634486"/>
          </a:xfrm>
        </p:spPr>
        <p:txBody>
          <a:bodyPr/>
          <a:lstStyle/>
          <a:p>
            <a:r>
              <a:rPr lang="en-US" dirty="0"/>
              <a:t>Objective of this problem is to use multispectral images captured by drones to measure NDVI and other form of different analysis indexes such as NDRE to provide us with the crop growth analysis so to take corrective measures.</a:t>
            </a:r>
          </a:p>
          <a:p>
            <a:endParaRPr lang="en-US" dirty="0"/>
          </a:p>
        </p:txBody>
      </p:sp>
    </p:spTree>
    <p:extLst>
      <p:ext uri="{BB962C8B-B14F-4D97-AF65-F5344CB8AC3E}">
        <p14:creationId xmlns:p14="http://schemas.microsoft.com/office/powerpoint/2010/main" val="2514654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ECF5-8CFD-6D43-AE4A-D10DCA4F92DE}"/>
              </a:ext>
            </a:extLst>
          </p:cNvPr>
          <p:cNvSpPr>
            <a:spLocks noGrp="1"/>
          </p:cNvSpPr>
          <p:nvPr>
            <p:ph type="title"/>
          </p:nvPr>
        </p:nvSpPr>
        <p:spPr/>
        <p:txBody>
          <a:bodyPr/>
          <a:lstStyle/>
          <a:p>
            <a:r>
              <a:rPr lang="en-US" dirty="0"/>
              <a:t>Various types of </a:t>
            </a:r>
            <a:r>
              <a:rPr lang="en-US" dirty="0" err="1"/>
              <a:t>agri</a:t>
            </a:r>
            <a:r>
              <a:rPr lang="en-US" dirty="0"/>
              <a:t> mapping technique</a:t>
            </a:r>
          </a:p>
        </p:txBody>
      </p:sp>
      <p:sp>
        <p:nvSpPr>
          <p:cNvPr id="3" name="Content Placeholder 2">
            <a:extLst>
              <a:ext uri="{FF2B5EF4-FFF2-40B4-BE49-F238E27FC236}">
                <a16:creationId xmlns:a16="http://schemas.microsoft.com/office/drawing/2014/main" id="{63635E41-5B2C-4D40-A8CA-282ED58C5096}"/>
              </a:ext>
            </a:extLst>
          </p:cNvPr>
          <p:cNvSpPr>
            <a:spLocks noGrp="1"/>
          </p:cNvSpPr>
          <p:nvPr>
            <p:ph idx="1"/>
          </p:nvPr>
        </p:nvSpPr>
        <p:spPr/>
        <p:txBody>
          <a:bodyPr>
            <a:normAutofit/>
          </a:bodyPr>
          <a:lstStyle/>
          <a:p>
            <a:r>
              <a:rPr lang="en-US" b="1" i="1" dirty="0"/>
              <a:t>1. Chlorophyll Map:</a:t>
            </a:r>
            <a:r>
              <a:rPr lang="en-US" i="1" dirty="0"/>
              <a:t> The red edge spectral band is the star here, working in conjunction with the other bands to provide a more accurate measure of not just plant vigor but plant health.</a:t>
            </a:r>
            <a:endParaRPr lang="en-US" dirty="0"/>
          </a:p>
          <a:p>
            <a:r>
              <a:rPr lang="en-US" b="1" dirty="0"/>
              <a:t>2. </a:t>
            </a:r>
            <a:r>
              <a:rPr lang="en-US" b="1" i="1" dirty="0"/>
              <a:t>NDVI Layer: </a:t>
            </a:r>
            <a:r>
              <a:rPr lang="en-US" i="1" dirty="0"/>
              <a:t>This commonly known index compares the reflectance of the red band with that of the near-infrared band. However, this index alone provides limited information. </a:t>
            </a:r>
            <a:endParaRPr lang="en-US" dirty="0"/>
          </a:p>
          <a:p>
            <a:r>
              <a:rPr lang="en-US" b="1" dirty="0"/>
              <a:t>3. </a:t>
            </a:r>
            <a:r>
              <a:rPr lang="en-US" b="1" i="1" dirty="0"/>
              <a:t>Digital Surface Model: </a:t>
            </a:r>
            <a:r>
              <a:rPr lang="en-US" i="1" dirty="0"/>
              <a:t>A DSM is an astonishingly advantageous tool in any agronomist’s arsenal, primarily because of its use in evaluating surface properties and water flow.</a:t>
            </a:r>
            <a:endParaRPr lang="en-US" dirty="0"/>
          </a:p>
          <a:p>
            <a:r>
              <a:rPr lang="en-US" b="1" dirty="0"/>
              <a:t>4</a:t>
            </a:r>
            <a:r>
              <a:rPr lang="en-US" dirty="0"/>
              <a:t>. </a:t>
            </a:r>
            <a:r>
              <a:rPr lang="en-US" b="1" i="1" dirty="0"/>
              <a:t>RGB Image:</a:t>
            </a:r>
            <a:r>
              <a:rPr lang="en-US" i="1" dirty="0"/>
              <a:t> </a:t>
            </a:r>
            <a:r>
              <a:rPr lang="en-US" i="1" dirty="0" err="1"/>
              <a:t>RedEdge</a:t>
            </a:r>
            <a:r>
              <a:rPr lang="en-US" i="1" dirty="0"/>
              <a:t>-MX features global shutters for distortion-free images, including narrowband red, green, and blue bands for RGB color images that when processed are aligned to all visible and non-visible bands and vegetation indices.</a:t>
            </a:r>
            <a:endParaRPr lang="en-US" dirty="0"/>
          </a:p>
          <a:p>
            <a:endParaRPr lang="en-US" dirty="0"/>
          </a:p>
        </p:txBody>
      </p:sp>
    </p:spTree>
    <p:extLst>
      <p:ext uri="{BB962C8B-B14F-4D97-AF65-F5344CB8AC3E}">
        <p14:creationId xmlns:p14="http://schemas.microsoft.com/office/powerpoint/2010/main" val="1565976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B685897-546C-AF47-A021-A216A050F939}"/>
              </a:ext>
            </a:extLst>
          </p:cNvPr>
          <p:cNvSpPr>
            <a:spLocks noGrp="1"/>
          </p:cNvSpPr>
          <p:nvPr>
            <p:ph type="title"/>
          </p:nvPr>
        </p:nvSpPr>
        <p:spPr>
          <a:xfrm>
            <a:off x="609906" y="702156"/>
            <a:ext cx="3568661" cy="1188720"/>
          </a:xfrm>
        </p:spPr>
        <p:txBody>
          <a:bodyPr>
            <a:normAutofit/>
          </a:bodyPr>
          <a:lstStyle/>
          <a:p>
            <a:r>
              <a:rPr lang="en-US" sz="2500"/>
              <a:t>Multispectral images and image sensors</a:t>
            </a:r>
          </a:p>
        </p:txBody>
      </p:sp>
      <p:sp>
        <p:nvSpPr>
          <p:cNvPr id="12" name="Rectangle 1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0ACAFF4-DFFF-B342-A5FE-DA7C427A37FF}"/>
              </a:ext>
            </a:extLst>
          </p:cNvPr>
          <p:cNvSpPr>
            <a:spLocks noGrp="1"/>
          </p:cNvSpPr>
          <p:nvPr>
            <p:ph idx="1"/>
          </p:nvPr>
        </p:nvSpPr>
        <p:spPr>
          <a:xfrm>
            <a:off x="609906" y="2340864"/>
            <a:ext cx="3568661" cy="3634486"/>
          </a:xfrm>
        </p:spPr>
        <p:txBody>
          <a:bodyPr>
            <a:normAutofit/>
          </a:bodyPr>
          <a:lstStyle/>
          <a:p>
            <a:r>
              <a:rPr lang="en-US" b="1" dirty="0"/>
              <a:t>Multispectral imaging</a:t>
            </a:r>
            <a:r>
              <a:rPr lang="en-US" dirty="0"/>
              <a:t> means methods for spectral </a:t>
            </a:r>
            <a:r>
              <a:rPr lang="en-US" b="1" dirty="0"/>
              <a:t>imaging</a:t>
            </a:r>
            <a:r>
              <a:rPr lang="en-US" dirty="0"/>
              <a:t> where one obtains images corresponding to at least a couple of spectral channels. The used spectral regions are often at least partially outside the visible spectral range, covering parts of the infrared and ultraviolet region.</a:t>
            </a:r>
          </a:p>
        </p:txBody>
      </p:sp>
      <p:pic>
        <p:nvPicPr>
          <p:cNvPr id="5" name="Picture 4" descr="A screenshot of a cell phone&#10;&#10;Description automatically generated">
            <a:extLst>
              <a:ext uri="{FF2B5EF4-FFF2-40B4-BE49-F238E27FC236}">
                <a16:creationId xmlns:a16="http://schemas.microsoft.com/office/drawing/2014/main" id="{1A1F4708-1D13-BB46-8FBB-CEFE7284BC67}"/>
              </a:ext>
            </a:extLst>
          </p:cNvPr>
          <p:cNvPicPr>
            <a:picLocks noChangeAspect="1"/>
          </p:cNvPicPr>
          <p:nvPr/>
        </p:nvPicPr>
        <p:blipFill rotWithShape="1">
          <a:blip r:embed="rId2"/>
          <a:srcRect l="14712" r="19341"/>
          <a:stretch/>
        </p:blipFill>
        <p:spPr>
          <a:xfrm>
            <a:off x="4654295" y="10"/>
            <a:ext cx="7537705" cy="6857990"/>
          </a:xfrm>
          <a:prstGeom prst="rect">
            <a:avLst/>
          </a:prstGeom>
        </p:spPr>
      </p:pic>
    </p:spTree>
    <p:extLst>
      <p:ext uri="{BB962C8B-B14F-4D97-AF65-F5344CB8AC3E}">
        <p14:creationId xmlns:p14="http://schemas.microsoft.com/office/powerpoint/2010/main" val="3173224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86BE5-FDF2-044B-89C2-BCF3CBA26D23}"/>
              </a:ext>
            </a:extLst>
          </p:cNvPr>
          <p:cNvSpPr>
            <a:spLocks noGrp="1"/>
          </p:cNvSpPr>
          <p:nvPr>
            <p:ph type="title"/>
          </p:nvPr>
        </p:nvSpPr>
        <p:spPr/>
        <p:txBody>
          <a:bodyPr/>
          <a:lstStyle/>
          <a:p>
            <a:r>
              <a:rPr lang="en-US" dirty="0"/>
              <a:t>NDVI: Normalized difference vegetation index</a:t>
            </a:r>
            <a:br>
              <a:rPr lang="en-US" dirty="0"/>
            </a:br>
            <a:endParaRPr lang="en-US" dirty="0"/>
          </a:p>
        </p:txBody>
      </p:sp>
      <p:sp>
        <p:nvSpPr>
          <p:cNvPr id="3" name="Content Placeholder 2">
            <a:extLst>
              <a:ext uri="{FF2B5EF4-FFF2-40B4-BE49-F238E27FC236}">
                <a16:creationId xmlns:a16="http://schemas.microsoft.com/office/drawing/2014/main" id="{2111B833-399E-1045-8D21-1364EEAFE9F0}"/>
              </a:ext>
            </a:extLst>
          </p:cNvPr>
          <p:cNvSpPr>
            <a:spLocks noGrp="1"/>
          </p:cNvSpPr>
          <p:nvPr>
            <p:ph idx="1"/>
          </p:nvPr>
        </p:nvSpPr>
        <p:spPr>
          <a:xfrm>
            <a:off x="366703" y="1998373"/>
            <a:ext cx="11029615" cy="3035469"/>
          </a:xfrm>
        </p:spPr>
        <p:txBody>
          <a:bodyPr>
            <a:normAutofit fontScale="85000" lnSpcReduction="10000"/>
          </a:bodyPr>
          <a:lstStyle/>
          <a:p>
            <a:r>
              <a:rPr lang="en-US" dirty="0"/>
              <a:t>Normalized difference vegetation index</a:t>
            </a:r>
          </a:p>
          <a:p>
            <a:endParaRPr lang="en-US" dirty="0"/>
          </a:p>
          <a:p>
            <a:r>
              <a:rPr lang="en-US" b="1" dirty="0"/>
              <a:t>NDVI</a:t>
            </a:r>
            <a:r>
              <a:rPr lang="en-US" dirty="0"/>
              <a:t> is </a:t>
            </a:r>
            <a:r>
              <a:rPr lang="en-US" b="1" dirty="0"/>
              <a:t>calculated</a:t>
            </a:r>
            <a:r>
              <a:rPr lang="en-US" dirty="0"/>
              <a:t> from the red and near-infrared</a:t>
            </a:r>
          </a:p>
          <a:p>
            <a:pPr marL="0" indent="0">
              <a:buNone/>
            </a:pPr>
            <a:r>
              <a:rPr lang="en-US" dirty="0"/>
              <a:t>	 (band 1 and band 2) </a:t>
            </a:r>
            <a:r>
              <a:rPr lang="en-US" dirty="0" err="1"/>
              <a:t>reflectances</a:t>
            </a:r>
            <a:r>
              <a:rPr lang="en-US" dirty="0"/>
              <a:t> as</a:t>
            </a:r>
          </a:p>
          <a:p>
            <a:pPr marL="0" indent="0">
              <a:buNone/>
            </a:pPr>
            <a:endParaRPr lang="en-US" dirty="0"/>
          </a:p>
          <a:p>
            <a:pPr marL="0" indent="0">
              <a:buNone/>
            </a:pPr>
            <a:r>
              <a:rPr lang="en-US" dirty="0"/>
              <a:t>NDVI Value Range -1.0 to +1.0</a:t>
            </a:r>
          </a:p>
          <a:p>
            <a:pPr marL="0" indent="0">
              <a:buNone/>
            </a:pPr>
            <a:r>
              <a:rPr lang="en-US" dirty="0"/>
              <a:t>-0.1 - +0.1 for mountains and barren land</a:t>
            </a:r>
          </a:p>
          <a:p>
            <a:pPr marL="0" indent="0">
              <a:buNone/>
            </a:pPr>
            <a:r>
              <a:rPr lang="en-US" dirty="0"/>
              <a:t>+0.6-+0.8  for dense vegetation </a:t>
            </a:r>
          </a:p>
          <a:p>
            <a:pPr marL="0" indent="0">
              <a:buNone/>
            </a:pPr>
            <a:r>
              <a:rPr lang="en-US" dirty="0"/>
              <a:t>-1.0 corresponds to Water</a:t>
            </a:r>
          </a:p>
        </p:txBody>
      </p:sp>
      <p:pic>
        <p:nvPicPr>
          <p:cNvPr id="5" name="Picture 4" descr="A close up of a sign&#10;&#10;Description automatically generated">
            <a:extLst>
              <a:ext uri="{FF2B5EF4-FFF2-40B4-BE49-F238E27FC236}">
                <a16:creationId xmlns:a16="http://schemas.microsoft.com/office/drawing/2014/main" id="{57CC6575-DD61-814F-9163-6FF0D3E2EDD8}"/>
              </a:ext>
            </a:extLst>
          </p:cNvPr>
          <p:cNvPicPr>
            <a:picLocks noChangeAspect="1"/>
          </p:cNvPicPr>
          <p:nvPr/>
        </p:nvPicPr>
        <p:blipFill>
          <a:blip r:embed="rId2"/>
          <a:stretch>
            <a:fillRect/>
          </a:stretch>
        </p:blipFill>
        <p:spPr>
          <a:xfrm>
            <a:off x="6838122" y="1495827"/>
            <a:ext cx="4665256" cy="4763861"/>
          </a:xfrm>
          <a:prstGeom prst="rect">
            <a:avLst/>
          </a:prstGeom>
        </p:spPr>
      </p:pic>
      <p:pic>
        <p:nvPicPr>
          <p:cNvPr id="7" name="Picture 6" descr="A close up of a logo&#10;&#10;Description automatically generated">
            <a:extLst>
              <a:ext uri="{FF2B5EF4-FFF2-40B4-BE49-F238E27FC236}">
                <a16:creationId xmlns:a16="http://schemas.microsoft.com/office/drawing/2014/main" id="{12BF45F0-BECC-5A4C-8BCE-9C8A86C16BB7}"/>
              </a:ext>
            </a:extLst>
          </p:cNvPr>
          <p:cNvPicPr>
            <a:picLocks noChangeAspect="1"/>
          </p:cNvPicPr>
          <p:nvPr/>
        </p:nvPicPr>
        <p:blipFill>
          <a:blip r:embed="rId3"/>
          <a:stretch>
            <a:fillRect/>
          </a:stretch>
        </p:blipFill>
        <p:spPr>
          <a:xfrm>
            <a:off x="2174639" y="5033842"/>
            <a:ext cx="2324100" cy="723900"/>
          </a:xfrm>
          <a:prstGeom prst="rect">
            <a:avLst/>
          </a:prstGeom>
        </p:spPr>
      </p:pic>
    </p:spTree>
    <p:extLst>
      <p:ext uri="{BB962C8B-B14F-4D97-AF65-F5344CB8AC3E}">
        <p14:creationId xmlns:p14="http://schemas.microsoft.com/office/powerpoint/2010/main" val="1704566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D96A92A-A58B-A240-BD8A-C6ADADD3D22D}"/>
              </a:ext>
            </a:extLst>
          </p:cNvPr>
          <p:cNvSpPr>
            <a:spLocks noGrp="1"/>
          </p:cNvSpPr>
          <p:nvPr>
            <p:ph type="title"/>
          </p:nvPr>
        </p:nvSpPr>
        <p:spPr>
          <a:xfrm>
            <a:off x="609906" y="702155"/>
            <a:ext cx="3568661" cy="1269713"/>
          </a:xfrm>
        </p:spPr>
        <p:txBody>
          <a:bodyPr>
            <a:normAutofit/>
          </a:bodyPr>
          <a:lstStyle/>
          <a:p>
            <a:r>
              <a:rPr lang="en-US"/>
              <a:t>NDVI </a:t>
            </a:r>
          </a:p>
        </p:txBody>
      </p:sp>
      <p:sp>
        <p:nvSpPr>
          <p:cNvPr id="40" name="Rectangle 2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1" name="Content Placeholder 8">
            <a:extLst>
              <a:ext uri="{FF2B5EF4-FFF2-40B4-BE49-F238E27FC236}">
                <a16:creationId xmlns:a16="http://schemas.microsoft.com/office/drawing/2014/main" id="{8BAC7F0F-E8A1-43DD-A02E-B07D295D3796}"/>
              </a:ext>
            </a:extLst>
          </p:cNvPr>
          <p:cNvSpPr>
            <a:spLocks noGrp="1"/>
          </p:cNvSpPr>
          <p:nvPr>
            <p:ph idx="1"/>
          </p:nvPr>
        </p:nvSpPr>
        <p:spPr>
          <a:xfrm>
            <a:off x="609906" y="2340864"/>
            <a:ext cx="3568661" cy="3634486"/>
          </a:xfrm>
        </p:spPr>
        <p:txBody>
          <a:bodyPr>
            <a:normAutofit/>
          </a:bodyPr>
          <a:lstStyle/>
          <a:p>
            <a:r>
              <a:rPr lang="en-US" dirty="0"/>
              <a:t>Healthy vegetation (chlorophyll) reflects more near-infrared (NIR) and green light compared to other wavelengths. But it absorbs more red and blue light.</a:t>
            </a:r>
          </a:p>
        </p:txBody>
      </p:sp>
      <p:pic>
        <p:nvPicPr>
          <p:cNvPr id="5" name="Content Placeholder 4" descr="A sign in front of a tree&#10;&#10;Description automatically generated">
            <a:extLst>
              <a:ext uri="{FF2B5EF4-FFF2-40B4-BE49-F238E27FC236}">
                <a16:creationId xmlns:a16="http://schemas.microsoft.com/office/drawing/2014/main" id="{74C26F30-E07D-0A49-B3C6-316FA148EC12}"/>
              </a:ext>
            </a:extLst>
          </p:cNvPr>
          <p:cNvPicPr>
            <a:picLocks noChangeAspect="1"/>
          </p:cNvPicPr>
          <p:nvPr/>
        </p:nvPicPr>
        <p:blipFill>
          <a:blip r:embed="rId2"/>
          <a:stretch>
            <a:fillRect/>
          </a:stretch>
        </p:blipFill>
        <p:spPr>
          <a:xfrm>
            <a:off x="5649672" y="702156"/>
            <a:ext cx="4744519" cy="5273194"/>
          </a:xfrm>
          <a:prstGeom prst="rect">
            <a:avLst/>
          </a:prstGeom>
        </p:spPr>
      </p:pic>
    </p:spTree>
    <p:extLst>
      <p:ext uri="{BB962C8B-B14F-4D97-AF65-F5344CB8AC3E}">
        <p14:creationId xmlns:p14="http://schemas.microsoft.com/office/powerpoint/2010/main" val="285978545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2AD65-3CEE-C343-A2C5-21ADD050347C}"/>
              </a:ext>
            </a:extLst>
          </p:cNvPr>
          <p:cNvSpPr>
            <a:spLocks noGrp="1"/>
          </p:cNvSpPr>
          <p:nvPr>
            <p:ph type="title"/>
          </p:nvPr>
        </p:nvSpPr>
        <p:spPr/>
        <p:txBody>
          <a:bodyPr/>
          <a:lstStyle/>
          <a:p>
            <a:r>
              <a:rPr lang="en-US" dirty="0"/>
              <a:t>Setup </a:t>
            </a:r>
          </a:p>
        </p:txBody>
      </p:sp>
      <p:pic>
        <p:nvPicPr>
          <p:cNvPr id="5" name="Content Placeholder 4" descr="A windmill in a field&#10;&#10;Description automatically generated">
            <a:extLst>
              <a:ext uri="{FF2B5EF4-FFF2-40B4-BE49-F238E27FC236}">
                <a16:creationId xmlns:a16="http://schemas.microsoft.com/office/drawing/2014/main" id="{C724CC99-36D7-2549-A74A-49D3F3FEA133}"/>
              </a:ext>
            </a:extLst>
          </p:cNvPr>
          <p:cNvPicPr>
            <a:picLocks noGrp="1" noChangeAspect="1"/>
          </p:cNvPicPr>
          <p:nvPr>
            <p:ph idx="1"/>
          </p:nvPr>
        </p:nvPicPr>
        <p:blipFill>
          <a:blip r:embed="rId2"/>
          <a:stretch>
            <a:fillRect/>
          </a:stretch>
        </p:blipFill>
        <p:spPr>
          <a:xfrm>
            <a:off x="3372838" y="2341563"/>
            <a:ext cx="5446323" cy="3633787"/>
          </a:xfrm>
        </p:spPr>
      </p:pic>
    </p:spTree>
    <p:extLst>
      <p:ext uri="{BB962C8B-B14F-4D97-AF65-F5344CB8AC3E}">
        <p14:creationId xmlns:p14="http://schemas.microsoft.com/office/powerpoint/2010/main" val="3412291668"/>
      </p:ext>
    </p:extLst>
  </p:cSld>
  <p:clrMapOvr>
    <a:masterClrMapping/>
  </p:clrMapOvr>
</p:sld>
</file>

<file path=ppt/theme/theme1.xml><?xml version="1.0" encoding="utf-8"?>
<a:theme xmlns:a="http://schemas.openxmlformats.org/drawingml/2006/main" name="DividendVTI">
  <a:themeElements>
    <a:clrScheme name="AnalogousFromLightSeedRightStep">
      <a:dk1>
        <a:srgbClr val="000000"/>
      </a:dk1>
      <a:lt1>
        <a:srgbClr val="FFFFFF"/>
      </a:lt1>
      <a:dk2>
        <a:srgbClr val="3C3922"/>
      </a:dk2>
      <a:lt2>
        <a:srgbClr val="E8E6E2"/>
      </a:lt2>
      <a:accent1>
        <a:srgbClr val="8FA5C5"/>
      </a:accent1>
      <a:accent2>
        <a:srgbClr val="7E7DBC"/>
      </a:accent2>
      <a:accent3>
        <a:srgbClr val="AB95C8"/>
      </a:accent3>
      <a:accent4>
        <a:srgbClr val="B27DBC"/>
      </a:accent4>
      <a:accent5>
        <a:srgbClr val="C792B9"/>
      </a:accent5>
      <a:accent6>
        <a:srgbClr val="BC7D91"/>
      </a:accent6>
      <a:hlink>
        <a:srgbClr val="977F5B"/>
      </a:hlink>
      <a:folHlink>
        <a:srgbClr val="828282"/>
      </a:folHlink>
    </a:clrScheme>
    <a:fontScheme name="Dividend">
      <a:majorFont>
        <a:latin typeface="Avenir Next LT Pro"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528</TotalTime>
  <Words>911</Words>
  <Application>Microsoft Macintosh PowerPoint</Application>
  <PresentationFormat>Widescreen</PresentationFormat>
  <Paragraphs>74</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Avenir Next LT Pro</vt:lpstr>
      <vt:lpstr>Gill Sans MT</vt:lpstr>
      <vt:lpstr>TimesNewRomanPS</vt:lpstr>
      <vt:lpstr>TimesNewRomanPSMT</vt:lpstr>
      <vt:lpstr>Wingdings 2</vt:lpstr>
      <vt:lpstr>DividendVTI</vt:lpstr>
      <vt:lpstr>Camera for Agricultural Drone  Presentation By: MANISH SONI</vt:lpstr>
      <vt:lpstr>A Little Background about agricultural drones</vt:lpstr>
      <vt:lpstr>Problem statement </vt:lpstr>
      <vt:lpstr>objective</vt:lpstr>
      <vt:lpstr>Various types of agri mapping technique</vt:lpstr>
      <vt:lpstr>Multispectral images and image sensors</vt:lpstr>
      <vt:lpstr>NDVI: Normalized difference vegetation index </vt:lpstr>
      <vt:lpstr>NDVI </vt:lpstr>
      <vt:lpstr>Setup </vt:lpstr>
      <vt:lpstr>Motivation: Difference between Micasense RedEdge 3 (7000 usd)(8 cm per pixel (per band) at 120 m (~400 ft) AGL) 47.2 Hov vs Canon S100 + Midopt filter (200 usd)  </vt:lpstr>
      <vt:lpstr>Main camera requirement</vt:lpstr>
      <vt:lpstr>Main camera design</vt:lpstr>
      <vt:lpstr>MidOpt DB 660/850 filter  (Useful Range : 645-675nm, 830-870nm) reflected red light (660nm) infrared light (850nm)</vt:lpstr>
      <vt:lpstr>Commercial options</vt:lpstr>
      <vt:lpstr>Conclusion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Camera for Agricultural Drone  Presentation By: MANISH SONI</dc:title>
  <dc:creator>Manish Soni</dc:creator>
  <cp:lastModifiedBy>Manish Soni</cp:lastModifiedBy>
  <cp:revision>31</cp:revision>
  <dcterms:created xsi:type="dcterms:W3CDTF">2020-01-29T13:39:32Z</dcterms:created>
  <dcterms:modified xsi:type="dcterms:W3CDTF">2021-01-11T16:37:17Z</dcterms:modified>
</cp:coreProperties>
</file>